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73" r:id="rId4"/>
    <p:sldId id="263" r:id="rId5"/>
    <p:sldId id="275" r:id="rId6"/>
    <p:sldId id="278" r:id="rId7"/>
    <p:sldId id="277" r:id="rId8"/>
    <p:sldId id="276" r:id="rId9"/>
    <p:sldId id="259" r:id="rId10"/>
    <p:sldId id="271" r:id="rId11"/>
    <p:sldId id="289" r:id="rId12"/>
    <p:sldId id="280" r:id="rId13"/>
    <p:sldId id="290" r:id="rId14"/>
    <p:sldId id="279" r:id="rId15"/>
    <p:sldId id="282" r:id="rId16"/>
    <p:sldId id="287" r:id="rId17"/>
    <p:sldId id="288" r:id="rId18"/>
    <p:sldId id="283" r:id="rId19"/>
    <p:sldId id="284" r:id="rId20"/>
    <p:sldId id="285" r:id="rId21"/>
    <p:sldId id="286" r:id="rId22"/>
    <p:sldId id="281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830" autoAdjust="0"/>
  </p:normalViewPr>
  <p:slideViewPr>
    <p:cSldViewPr snapToGrid="0" snapToObjects="1">
      <p:cViewPr varScale="1">
        <p:scale>
          <a:sx n="95" d="100"/>
          <a:sy n="95" d="100"/>
        </p:scale>
        <p:origin x="104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2267135" y="6082509"/>
            <a:ext cx="3764172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품종개발</a:t>
            </a:r>
            <a:r>
              <a:rPr lang="en-US" altLang="ko-K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기술의 발달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422511" y="3293389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6674659" y="5890361"/>
            <a:ext cx="1955250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5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47886"/>
              </p:ext>
            </p:extLst>
          </p:nvPr>
        </p:nvGraphicFramePr>
        <p:xfrm>
          <a:off x="7240411" y="3772407"/>
          <a:ext cx="4291446" cy="27016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41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21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12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개화기 강수량 제외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수확기 강수량만 변수로 고려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83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개화기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 </a:t>
                      </a:r>
                      <a:r>
                        <a:rPr lang="en-US" altLang="ko-KR" sz="1500" b="1" dirty="0"/>
                        <a:t>PHU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과실이 생리적 성숙에 도달에 필요한 온도 일수 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Humidity 1,2 </a:t>
                      </a:r>
                      <a:r>
                        <a:rPr lang="en-US" altLang="ko-KR" sz="1400" b="1" dirty="0" err="1"/>
                        <a:t>i,t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200" b="1" dirty="0"/>
                        <a:t>개화기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  <a:tr h="67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Windspeed 1,2 </a:t>
                      </a:r>
                      <a:r>
                        <a:rPr lang="en-US" altLang="ko-KR" sz="1400" b="1" dirty="0" err="1"/>
                        <a:t>i,t</a:t>
                      </a:r>
                      <a:endParaRPr lang="en-US" altLang="ko-KR" sz="14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개화기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특성 고려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217997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3C5F8-E4DD-46CC-9841-A798EF75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20" y="2809708"/>
            <a:ext cx="5329053" cy="271003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87571" y="48278"/>
            <a:ext cx="9430669" cy="475583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28C49E-E4E2-4D68-8C8A-66C3CDD36E25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16A5E1-8149-41DF-BEBF-CF1201C6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71" y="5824726"/>
              <a:ext cx="7181850" cy="103822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7352E5-F0CA-4F7E-BDC1-45EC3BD2DE6A}"/>
                </a:ext>
              </a:extLst>
            </p:cNvPr>
            <p:cNvSpPr/>
            <p:nvPr/>
          </p:nvSpPr>
          <p:spPr>
            <a:xfrm>
              <a:off x="388098" y="5445303"/>
              <a:ext cx="850977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하위 랭킹 </a:t>
              </a:r>
              <a:r>
                <a:rPr lang="en-US" altLang="ko-KR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5-6</a:t>
              </a:r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위 변수제거</a:t>
              </a:r>
              <a:endParaRPr lang="en-US" altLang="ko-KR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EEB8DD9-072A-421A-A172-2CCB2149C1C9}"/>
                </a:ext>
              </a:extLst>
            </p:cNvPr>
            <p:cNvCxnSpPr/>
            <p:nvPr/>
          </p:nvCxnSpPr>
          <p:spPr>
            <a:xfrm>
              <a:off x="1875530" y="5838946"/>
              <a:ext cx="0" cy="877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D06408B-A1CA-4C64-BFB9-781F88EE619B}"/>
                </a:ext>
              </a:extLst>
            </p:cNvPr>
            <p:cNvCxnSpPr>
              <a:cxnSpLocks/>
            </p:cNvCxnSpPr>
            <p:nvPr/>
          </p:nvCxnSpPr>
          <p:spPr>
            <a:xfrm>
              <a:off x="2442597" y="5842484"/>
              <a:ext cx="0" cy="7071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19409"/>
              </p:ext>
            </p:extLst>
          </p:nvPr>
        </p:nvGraphicFramePr>
        <p:xfrm>
          <a:off x="862445" y="3799982"/>
          <a:ext cx="4291446" cy="2860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RAIN1 </a:t>
                      </a:r>
                      <a:r>
                        <a:rPr lang="en-US" altLang="ko-KR" sz="1600" b="1" dirty="0" err="1"/>
                        <a:t>i,t</a:t>
                      </a:r>
                      <a:r>
                        <a:rPr lang="en-US" altLang="ko-KR" sz="1600" b="1" dirty="0"/>
                        <a:t> , RAIN2 </a:t>
                      </a:r>
                      <a:r>
                        <a:rPr lang="en-US" altLang="ko-KR" sz="1600" b="1" dirty="0" err="1"/>
                        <a:t>i</a:t>
                      </a:r>
                      <a:r>
                        <a:rPr lang="en-US" altLang="ko-KR" sz="1600" b="1" dirty="0"/>
                        <a:t> t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개화기 </a:t>
                      </a:r>
                      <a:r>
                        <a:rPr lang="en-US" altLang="ko-KR" sz="1500" dirty="0"/>
                        <a:t>4-5</a:t>
                      </a:r>
                      <a:r>
                        <a:rPr lang="ko-KR" altLang="en-US" sz="1500" dirty="0"/>
                        <a:t>월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수확기 </a:t>
                      </a:r>
                      <a:r>
                        <a:rPr lang="en-US" altLang="ko-KR" sz="1500" dirty="0"/>
                        <a:t>7-9</a:t>
                      </a:r>
                      <a:r>
                        <a:rPr lang="ko-KR" altLang="en-US" sz="1500" dirty="0"/>
                        <a:t>월  </a:t>
                      </a:r>
                      <a:r>
                        <a:rPr lang="ko-KR" altLang="en-US" sz="1500" dirty="0" err="1"/>
                        <a:t>평균강수량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T </a:t>
                      </a:r>
                      <a:r>
                        <a:rPr lang="ko-KR" altLang="en-US" sz="1500" dirty="0"/>
                        <a:t>품종변화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기술변수</a:t>
                      </a:r>
                      <a:endParaRPr lang="en-US" altLang="ko-KR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W </a:t>
                      </a:r>
                      <a:r>
                        <a:rPr lang="ko-KR" altLang="en-US" sz="1500" dirty="0"/>
                        <a:t>기상재해 더미변수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</a:t>
                      </a:r>
                      <a:r>
                        <a:rPr lang="ko-KR" altLang="en-US" sz="1500" dirty="0"/>
                        <a:t> 과실이 생리적 성숙에 도달에 필요한 온도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600" dirty="0" err="1"/>
                        <a:t>유효적산온도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제주특성상 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과실생장에 필수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</a:t>
                      </a:r>
                      <a:r>
                        <a:rPr lang="ko-KR" altLang="en-US" sz="1500" dirty="0" err="1"/>
                        <a:t>특성고려해서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1894134" y="2935658"/>
            <a:ext cx="2193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공급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93C2A-3F96-40B9-A685-F73DA571828C}"/>
              </a:ext>
            </a:extLst>
          </p:cNvPr>
          <p:cNvCxnSpPr/>
          <p:nvPr/>
        </p:nvCxnSpPr>
        <p:spPr>
          <a:xfrm>
            <a:off x="1007390" y="5259895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CD4397-0753-485D-A61B-71874DBCBBDF}"/>
              </a:ext>
            </a:extLst>
          </p:cNvPr>
          <p:cNvCxnSpPr/>
          <p:nvPr/>
        </p:nvCxnSpPr>
        <p:spPr>
          <a:xfrm>
            <a:off x="1004804" y="5458789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7DB4D20-6EEC-4902-BADB-7278A9467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80" y="278914"/>
            <a:ext cx="3628621" cy="105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91F54-8B4C-4083-B20D-28E3978FEB5E}"/>
              </a:ext>
            </a:extLst>
          </p:cNvPr>
          <p:cNvSpPr txBox="1"/>
          <p:nvPr/>
        </p:nvSpPr>
        <p:spPr>
          <a:xfrm>
            <a:off x="98013" y="1231057"/>
            <a:ext cx="984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n </a:t>
            </a:r>
            <a:r>
              <a:rPr lang="en-US" altLang="ko-KR" dirty="0"/>
              <a:t>= </a:t>
            </a:r>
            <a:r>
              <a:rPr lang="ko-KR" altLang="en-US" dirty="0"/>
              <a:t>작물의 생육일수</a:t>
            </a:r>
            <a:r>
              <a:rPr lang="en-US" altLang="ko-KR" dirty="0"/>
              <a:t>,</a:t>
            </a:r>
            <a:r>
              <a:rPr lang="en-US" altLang="ko-KR" i="1" dirty="0"/>
              <a:t> T max</a:t>
            </a:r>
            <a:r>
              <a:rPr lang="en-US" altLang="ko-KR" dirty="0"/>
              <a:t> = </a:t>
            </a:r>
            <a:r>
              <a:rPr lang="ko-KR" altLang="en-US" dirty="0"/>
              <a:t>최고온도</a:t>
            </a:r>
            <a:r>
              <a:rPr lang="en-US" altLang="ko-KR" i="1" dirty="0"/>
              <a:t>, T min</a:t>
            </a:r>
            <a:r>
              <a:rPr lang="ko-KR" altLang="en-US" i="1" dirty="0"/>
              <a:t> </a:t>
            </a:r>
            <a:r>
              <a:rPr lang="ko-KR" altLang="en-US" dirty="0"/>
              <a:t>최저온도</a:t>
            </a:r>
            <a:r>
              <a:rPr lang="en-US" altLang="ko-KR" dirty="0"/>
              <a:t>, </a:t>
            </a:r>
            <a:r>
              <a:rPr lang="en-US" altLang="ko-KR" i="1" dirty="0"/>
              <a:t>Tb</a:t>
            </a:r>
            <a:r>
              <a:rPr lang="en-US" altLang="ko-KR" dirty="0"/>
              <a:t> = </a:t>
            </a:r>
            <a:r>
              <a:rPr lang="ko-KR" altLang="en-US" dirty="0" err="1"/>
              <a:t>작물별</a:t>
            </a:r>
            <a:r>
              <a:rPr lang="ko-KR" altLang="en-US" dirty="0"/>
              <a:t> 기본온도 </a:t>
            </a:r>
            <a:r>
              <a:rPr lang="en-US" altLang="ko-KR" dirty="0"/>
              <a:t>(</a:t>
            </a:r>
            <a:r>
              <a:rPr lang="ko-KR" altLang="en-US" dirty="0"/>
              <a:t>감귤은 </a:t>
            </a:r>
            <a:r>
              <a:rPr lang="en-US" altLang="ko-KR" dirty="0"/>
              <a:t>10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914400" y="2723205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67" y="5223611"/>
            <a:ext cx="49339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1361775" y="1941289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47ECA-5561-48B7-ACFC-A11A917BE6F5}"/>
              </a:ext>
            </a:extLst>
          </p:cNvPr>
          <p:cNvSpPr txBox="1"/>
          <p:nvPr/>
        </p:nvSpPr>
        <p:spPr>
          <a:xfrm>
            <a:off x="477730" y="2829687"/>
            <a:ext cx="5223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감귤 최적 재배 환경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연평균 기온 </a:t>
            </a:r>
            <a:r>
              <a:rPr lang="en-US" altLang="ko-KR" dirty="0"/>
              <a:t>15~17℃ </a:t>
            </a:r>
            <a:r>
              <a:rPr lang="ko-KR" altLang="en-US" dirty="0"/>
              <a:t>이상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최저기온 극 값 </a:t>
            </a:r>
            <a:r>
              <a:rPr lang="en-US" altLang="ko-KR" dirty="0"/>
              <a:t>-10.3 ~ -5.6°C</a:t>
            </a:r>
            <a:r>
              <a:rPr lang="ko-KR" altLang="en-US" dirty="0"/>
              <a:t>의 범위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연강수량이 </a:t>
            </a:r>
            <a:r>
              <a:rPr lang="en-US" altLang="ko-KR" dirty="0"/>
              <a:t>850mm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배수가 빠른 곳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일조량</a:t>
            </a:r>
            <a:r>
              <a:rPr lang="en-US" altLang="ko-KR" dirty="0"/>
              <a:t> </a:t>
            </a:r>
            <a:r>
              <a:rPr lang="ko-KR" altLang="en-US" dirty="0"/>
              <a:t>풍부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606BE-6D4A-4E76-BA45-772B9E006100}"/>
              </a:ext>
            </a:extLst>
          </p:cNvPr>
          <p:cNvSpPr txBox="1"/>
          <p:nvPr/>
        </p:nvSpPr>
        <p:spPr>
          <a:xfrm>
            <a:off x="5481129" y="2739243"/>
            <a:ext cx="6462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제주 감귤 재배 환경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연평균 </a:t>
            </a:r>
            <a:r>
              <a:rPr lang="en-US" altLang="ko-KR" dirty="0"/>
              <a:t>13.4~16.9°C </a:t>
            </a:r>
            <a:r>
              <a:rPr lang="ko-KR" altLang="en-US" dirty="0"/>
              <a:t>이상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최저기온 극 값 </a:t>
            </a:r>
            <a:r>
              <a:rPr lang="en-US" altLang="ko-KR" dirty="0"/>
              <a:t>-12.5 ~ -5.8°C </a:t>
            </a:r>
            <a:r>
              <a:rPr lang="ko-KR" altLang="en-US" dirty="0"/>
              <a:t>의 범위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연강수량 </a:t>
            </a:r>
            <a:r>
              <a:rPr lang="en-US" altLang="ko-KR" dirty="0"/>
              <a:t>1500~2500mm, 90%</a:t>
            </a:r>
            <a:r>
              <a:rPr lang="ko-KR" altLang="en-US" dirty="0"/>
              <a:t>는 </a:t>
            </a:r>
            <a:r>
              <a:rPr lang="en-US" altLang="ko-KR" dirty="0"/>
              <a:t>2100mm </a:t>
            </a:r>
            <a:r>
              <a:rPr lang="ko-KR" altLang="en-US" dirty="0"/>
              <a:t>이하 지역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제주는 강수량이 높지만 배수가 좋은 환경으로 영향 미미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일조량</a:t>
            </a:r>
            <a:r>
              <a:rPr lang="en-US" altLang="ko-KR" dirty="0"/>
              <a:t> </a:t>
            </a:r>
            <a:r>
              <a:rPr lang="ko-KR" altLang="en-US" dirty="0"/>
              <a:t>풍부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503516" y="4729881"/>
            <a:ext cx="53037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기상변수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기온 </a:t>
            </a:r>
            <a:r>
              <a:rPr lang="en-US" altLang="ko-KR" dirty="0"/>
              <a:t>– </a:t>
            </a:r>
            <a:r>
              <a:rPr lang="ko-KR" altLang="en-US" dirty="0"/>
              <a:t>생장주기 낙과현상</a:t>
            </a:r>
            <a:r>
              <a:rPr lang="en-US" altLang="ko-KR" dirty="0"/>
              <a:t>, </a:t>
            </a:r>
            <a:r>
              <a:rPr lang="ko-KR" altLang="en-US" dirty="0"/>
              <a:t>일조량 흡수</a:t>
            </a:r>
            <a:r>
              <a:rPr lang="en-US" altLang="ko-KR" dirty="0"/>
              <a:t>,</a:t>
            </a:r>
            <a:r>
              <a:rPr lang="ko-KR" altLang="en-US" dirty="0"/>
              <a:t>착색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강수량 </a:t>
            </a:r>
            <a:r>
              <a:rPr lang="en-US" altLang="ko-KR" dirty="0"/>
              <a:t>– </a:t>
            </a:r>
            <a:r>
              <a:rPr lang="ko-KR" altLang="en-US" dirty="0"/>
              <a:t>일조량감소</a:t>
            </a:r>
            <a:r>
              <a:rPr lang="en-US" altLang="ko-KR" dirty="0"/>
              <a:t>, </a:t>
            </a:r>
            <a:r>
              <a:rPr lang="ko-KR" altLang="en-US" dirty="0"/>
              <a:t>당도 절감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일조량 </a:t>
            </a:r>
            <a:r>
              <a:rPr lang="en-US" altLang="ko-KR" dirty="0"/>
              <a:t>– </a:t>
            </a:r>
            <a:r>
              <a:rPr lang="ko-KR" altLang="en-US" dirty="0"/>
              <a:t>감귤크기</a:t>
            </a:r>
            <a:r>
              <a:rPr lang="en-US" altLang="ko-KR" dirty="0"/>
              <a:t>, </a:t>
            </a:r>
            <a:r>
              <a:rPr lang="ko-KR" altLang="en-US" dirty="0"/>
              <a:t>당도영향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습도 </a:t>
            </a:r>
            <a:r>
              <a:rPr lang="en-US" altLang="ko-KR" dirty="0"/>
              <a:t>– </a:t>
            </a:r>
            <a:r>
              <a:rPr lang="ko-KR" altLang="en-US" dirty="0"/>
              <a:t>낙과현상</a:t>
            </a:r>
            <a:r>
              <a:rPr lang="en-US" altLang="ko-KR" dirty="0"/>
              <a:t>(</a:t>
            </a:r>
            <a:r>
              <a:rPr lang="ko-KR" altLang="en-US" dirty="0"/>
              <a:t>토양건조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풍속 </a:t>
            </a:r>
            <a:r>
              <a:rPr lang="en-US" altLang="ko-KR" dirty="0"/>
              <a:t>– </a:t>
            </a:r>
            <a:r>
              <a:rPr lang="ko-KR" altLang="en-US" dirty="0"/>
              <a:t>과실 상처여부</a:t>
            </a:r>
            <a:r>
              <a:rPr lang="en-US" altLang="ko-KR" dirty="0"/>
              <a:t>, </a:t>
            </a:r>
            <a:r>
              <a:rPr lang="ko-KR" altLang="en-US" dirty="0"/>
              <a:t>낙과영향</a:t>
            </a:r>
            <a:endParaRPr lang="en-US" altLang="ko-KR" dirty="0"/>
          </a:p>
          <a:p>
            <a:r>
              <a:rPr lang="en-US" altLang="ko-KR" dirty="0"/>
              <a:t>6. PHU – </a:t>
            </a:r>
            <a:r>
              <a:rPr lang="ko-KR" altLang="en-US" dirty="0" err="1"/>
              <a:t>유효적산온도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생장예측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5729607" y="5035390"/>
            <a:ext cx="4251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</p:spTree>
    <p:extLst>
      <p:ext uri="{BB962C8B-B14F-4D97-AF65-F5344CB8AC3E}">
        <p14:creationId xmlns:p14="http://schemas.microsoft.com/office/powerpoint/2010/main" val="7584532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178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302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2438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38AA6206-A314-4CC1-BCC7-CA168DFACA0A}"/>
              </a:ext>
            </a:extLst>
          </p:cNvPr>
          <p:cNvSpPr/>
          <p:nvPr/>
        </p:nvSpPr>
        <p:spPr>
          <a:xfrm>
            <a:off x="240631" y="324853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0AFB44F-ED1A-4A4C-A15B-62C32F078894}"/>
              </a:ext>
            </a:extLst>
          </p:cNvPr>
          <p:cNvSpPr/>
          <p:nvPr/>
        </p:nvSpPr>
        <p:spPr>
          <a:xfrm flipH="1">
            <a:off x="5963175" y="324853"/>
            <a:ext cx="5665607" cy="738338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39447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153767" y="2706831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787808" y="2713478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156837" y="2751452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15704" y="139447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534775" y="3841945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707064" y="1883877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54174-291E-4D0F-B6E5-45D4B8E1B317}"/>
              </a:ext>
            </a:extLst>
          </p:cNvPr>
          <p:cNvSpPr/>
          <p:nvPr/>
        </p:nvSpPr>
        <p:spPr>
          <a:xfrm>
            <a:off x="721807" y="449011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CF4FB-9325-4619-90D7-44F0F2E1C263}"/>
              </a:ext>
            </a:extLst>
          </p:cNvPr>
          <p:cNvSpPr/>
          <p:nvPr/>
        </p:nvSpPr>
        <p:spPr>
          <a:xfrm>
            <a:off x="6860930" y="449011"/>
            <a:ext cx="45811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현대인의 과실소비패턴 분석</a:t>
            </a: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803</Words>
  <Application>Microsoft Office PowerPoint</Application>
  <PresentationFormat>와이드스크린</PresentationFormat>
  <Paragraphs>256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ICT01_09</cp:lastModifiedBy>
  <cp:revision>155</cp:revision>
  <dcterms:created xsi:type="dcterms:W3CDTF">2016-11-29T09:26:18Z</dcterms:created>
  <dcterms:modified xsi:type="dcterms:W3CDTF">2020-01-22T04:59:01Z</dcterms:modified>
  <cp:version>1000.0000.01</cp:version>
</cp:coreProperties>
</file>